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62" r:id="rId2"/>
    <p:sldId id="256" r:id="rId3"/>
    <p:sldId id="259" r:id="rId4"/>
    <p:sldId id="257" r:id="rId5"/>
    <p:sldId id="260" r:id="rId6"/>
    <p:sldId id="258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24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Stream Profile</a:t>
            </a:r>
          </a:p>
        </c:rich>
      </c:tx>
      <c:layout>
        <c:manualLayout>
          <c:xMode val="edge"/>
          <c:yMode val="edge"/>
          <c:x val="0.39420534604227114"/>
          <c:y val="0.73535364000552561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cat>
            <c:numRef>
              <c:f>Sheet1!$B$6:$B$20</c:f>
              <c:numCache>
                <c:formatCode>General</c:formatCode>
                <c:ptCount val="1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</c:numCache>
            </c:numRef>
          </c:cat>
          <c:val>
            <c:numRef>
              <c:f>Sheet1!$E$6:$E$20</c:f>
              <c:numCache>
                <c:formatCode>General</c:formatCode>
                <c:ptCount val="15"/>
                <c:pt idx="0">
                  <c:v>0</c:v>
                </c:pt>
                <c:pt idx="1">
                  <c:v>-7</c:v>
                </c:pt>
                <c:pt idx="2">
                  <c:v>-7</c:v>
                </c:pt>
                <c:pt idx="3">
                  <c:v>-7</c:v>
                </c:pt>
                <c:pt idx="4">
                  <c:v>-7</c:v>
                </c:pt>
                <c:pt idx="5">
                  <c:v>-6</c:v>
                </c:pt>
                <c:pt idx="6">
                  <c:v>-6</c:v>
                </c:pt>
                <c:pt idx="7">
                  <c:v>-6</c:v>
                </c:pt>
                <c:pt idx="8">
                  <c:v>-5</c:v>
                </c:pt>
                <c:pt idx="9">
                  <c:v>-5</c:v>
                </c:pt>
                <c:pt idx="10">
                  <c:v>-5</c:v>
                </c:pt>
                <c:pt idx="11">
                  <c:v>-5</c:v>
                </c:pt>
                <c:pt idx="12">
                  <c:v>-4</c:v>
                </c:pt>
                <c:pt idx="13">
                  <c:v>-3</c:v>
                </c:pt>
                <c:pt idx="14">
                  <c:v>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4075952"/>
        <c:axId val="174072816"/>
      </c:lineChart>
      <c:catAx>
        <c:axId val="174075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74072816"/>
        <c:crosses val="autoZero"/>
        <c:auto val="1"/>
        <c:lblAlgn val="ctr"/>
        <c:lblOffset val="100"/>
        <c:noMultiLvlLbl val="0"/>
      </c:catAx>
      <c:valAx>
        <c:axId val="1740728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7407595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cat>
            <c:numRef>
              <c:f>Sheet2!$A$5:$A$12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cat>
          <c:val>
            <c:numRef>
              <c:f>Sheet2!$D$5:$D$12</c:f>
              <c:numCache>
                <c:formatCode>General</c:formatCode>
                <c:ptCount val="8"/>
                <c:pt idx="0">
                  <c:v>0</c:v>
                </c:pt>
                <c:pt idx="1">
                  <c:v>-23</c:v>
                </c:pt>
                <c:pt idx="2">
                  <c:v>-35</c:v>
                </c:pt>
                <c:pt idx="3">
                  <c:v>-34</c:v>
                </c:pt>
                <c:pt idx="4">
                  <c:v>-29</c:v>
                </c:pt>
                <c:pt idx="5">
                  <c:v>-23</c:v>
                </c:pt>
                <c:pt idx="6">
                  <c:v>-24</c:v>
                </c:pt>
                <c:pt idx="7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4073208"/>
        <c:axId val="174074384"/>
      </c:lineChart>
      <c:catAx>
        <c:axId val="1740732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74074384"/>
        <c:crosses val="autoZero"/>
        <c:auto val="1"/>
        <c:lblAlgn val="ctr"/>
        <c:lblOffset val="100"/>
        <c:noMultiLvlLbl val="0"/>
      </c:catAx>
      <c:valAx>
        <c:axId val="1740743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7407320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Stream Profile</a:t>
            </a:r>
          </a:p>
        </c:rich>
      </c:tx>
      <c:layout>
        <c:manualLayout>
          <c:xMode val="edge"/>
          <c:yMode val="edge"/>
          <c:x val="0.31525797984929677"/>
          <c:y val="0.73535353535353565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cat>
            <c:numRef>
              <c:f>Sheet3!$A$5:$A$17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2.5</c:v>
                </c:pt>
                <c:pt idx="4">
                  <c:v>3</c:v>
                </c:pt>
                <c:pt idx="5">
                  <c:v>3.5</c:v>
                </c:pt>
                <c:pt idx="6">
                  <c:v>4</c:v>
                </c:pt>
                <c:pt idx="7">
                  <c:v>4.5</c:v>
                </c:pt>
                <c:pt idx="8">
                  <c:v>5</c:v>
                </c:pt>
                <c:pt idx="9">
                  <c:v>5.5</c:v>
                </c:pt>
                <c:pt idx="10">
                  <c:v>6</c:v>
                </c:pt>
                <c:pt idx="11">
                  <c:v>6.5</c:v>
                </c:pt>
                <c:pt idx="12">
                  <c:v>7</c:v>
                </c:pt>
              </c:numCache>
            </c:numRef>
          </c:cat>
          <c:val>
            <c:numRef>
              <c:f>Sheet3!$D$5:$D$17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-12</c:v>
                </c:pt>
                <c:pt idx="3">
                  <c:v>-24</c:v>
                </c:pt>
                <c:pt idx="4">
                  <c:v>-23</c:v>
                </c:pt>
                <c:pt idx="5">
                  <c:v>-23</c:v>
                </c:pt>
                <c:pt idx="6">
                  <c:v>-31</c:v>
                </c:pt>
                <c:pt idx="7">
                  <c:v>-33</c:v>
                </c:pt>
                <c:pt idx="8">
                  <c:v>-31</c:v>
                </c:pt>
                <c:pt idx="9">
                  <c:v>-15</c:v>
                </c:pt>
                <c:pt idx="10">
                  <c:v>-12</c:v>
                </c:pt>
                <c:pt idx="11">
                  <c:v>-12</c:v>
                </c:pt>
                <c:pt idx="12">
                  <c:v>-9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4074776"/>
        <c:axId val="174075168"/>
      </c:lineChart>
      <c:catAx>
        <c:axId val="1740747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74075168"/>
        <c:crosses val="autoZero"/>
        <c:auto val="1"/>
        <c:lblAlgn val="ctr"/>
        <c:lblOffset val="100"/>
        <c:noMultiLvlLbl val="0"/>
      </c:catAx>
      <c:valAx>
        <c:axId val="1740751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7407477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E4ABC-FFB1-4F31-AA24-5A2D2A3FC5AD}" type="datetimeFigureOut">
              <a:rPr lang="en-US" smtClean="0"/>
              <a:pPr/>
              <a:t>5/20/2014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82102-0449-4D0D-B90C-EE858EA757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1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82102-0449-4D0D-B90C-EE858EA7574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225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82102-0449-4D0D-B90C-EE858EA7574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67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82102-0449-4D0D-B90C-EE858EA7574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76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82102-0449-4D0D-B90C-EE858EA7574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31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82102-0449-4D0D-B90C-EE858EA7574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004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82102-0449-4D0D-B90C-EE858EA7574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17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82102-0449-4D0D-B90C-EE858EA7574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34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959E16-3CDF-46B3-A7D2-45D671C51D6C}" type="datetimeFigureOut">
              <a:rPr lang="en-US" smtClean="0"/>
              <a:pPr/>
              <a:t>5/20/2014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02F0B2-73D3-4415-ACEF-0BB97C63756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959E16-3CDF-46B3-A7D2-45D671C51D6C}" type="datetimeFigureOut">
              <a:rPr lang="en-US" smtClean="0"/>
              <a:pPr/>
              <a:t>5/20/2014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02F0B2-73D3-4415-ACEF-0BB97C6375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959E16-3CDF-46B3-A7D2-45D671C51D6C}" type="datetimeFigureOut">
              <a:rPr lang="en-US" smtClean="0"/>
              <a:pPr/>
              <a:t>5/20/2014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02F0B2-73D3-4415-ACEF-0BB97C6375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959E16-3CDF-46B3-A7D2-45D671C51D6C}" type="datetimeFigureOut">
              <a:rPr lang="en-US" smtClean="0"/>
              <a:pPr/>
              <a:t>5/20/2014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02F0B2-73D3-4415-ACEF-0BB97C6375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959E16-3CDF-46B3-A7D2-45D671C51D6C}" type="datetimeFigureOut">
              <a:rPr lang="en-US" smtClean="0"/>
              <a:pPr/>
              <a:t>5/20/2014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02F0B2-73D3-4415-ACEF-0BB97C63756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959E16-3CDF-46B3-A7D2-45D671C51D6C}" type="datetimeFigureOut">
              <a:rPr lang="en-US" smtClean="0"/>
              <a:pPr/>
              <a:t>5/20/2014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02F0B2-73D3-4415-ACEF-0BB97C6375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959E16-3CDF-46B3-A7D2-45D671C51D6C}" type="datetimeFigureOut">
              <a:rPr lang="en-US" smtClean="0"/>
              <a:pPr/>
              <a:t>5/20/2014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02F0B2-73D3-4415-ACEF-0BB97C63756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959E16-3CDF-46B3-A7D2-45D671C51D6C}" type="datetimeFigureOut">
              <a:rPr lang="en-US" smtClean="0"/>
              <a:pPr/>
              <a:t>5/20/2014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02F0B2-73D3-4415-ACEF-0BB97C6375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959E16-3CDF-46B3-A7D2-45D671C51D6C}" type="datetimeFigureOut">
              <a:rPr lang="en-US" smtClean="0"/>
              <a:pPr/>
              <a:t>5/20/2014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02F0B2-73D3-4415-ACEF-0BB97C6375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959E16-3CDF-46B3-A7D2-45D671C51D6C}" type="datetimeFigureOut">
              <a:rPr lang="en-US" smtClean="0"/>
              <a:pPr/>
              <a:t>5/20/2014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02F0B2-73D3-4415-ACEF-0BB97C6375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CA959E16-3CDF-46B3-A7D2-45D671C51D6C}" type="datetimeFigureOut">
              <a:rPr lang="en-US" smtClean="0"/>
              <a:pPr/>
              <a:t>5/20/2014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4A02F0B2-73D3-4415-ACEF-0BB97C6375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CA959E16-3CDF-46B3-A7D2-45D671C51D6C}" type="datetimeFigureOut">
              <a:rPr lang="en-US" smtClean="0"/>
              <a:pPr/>
              <a:t>5/20/2014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4A02F0B2-73D3-4415-ACEF-0BB97C63756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.bin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103096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6200" y="3810000"/>
            <a:ext cx="5202936" cy="29295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 descr="P103080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86200" y="838200"/>
            <a:ext cx="5212080" cy="2934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P103082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154" y="106680"/>
            <a:ext cx="3757846" cy="667512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419600" y="76200"/>
            <a:ext cx="3995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PT 3 Location: “The Dam”</a:t>
            </a:r>
          </a:p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aka </a:t>
            </a:r>
            <a:r>
              <a:rPr lang="en-US" sz="2000" b="1" dirty="0" err="1" smtClean="0">
                <a:latin typeface="Arial" pitchFamily="34" charset="0"/>
                <a:cs typeface="Arial" pitchFamily="34" charset="0"/>
              </a:rPr>
              <a:t>Vainoa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latin typeface="Arial" pitchFamily="34" charset="0"/>
                <a:cs typeface="Arial" pitchFamily="34" charset="0"/>
              </a:rPr>
              <a:t>Resevoir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>
            <a:off x="6417102" y="845641"/>
            <a:ext cx="821898" cy="1287959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228600" y="838200"/>
          <a:ext cx="8686800" cy="144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90800" y="304800"/>
            <a:ext cx="374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Cross section at Dam, in the structure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" y="2362200"/>
            <a:ext cx="29106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Compound Weir (Chin, 2006)</a:t>
            </a:r>
          </a:p>
          <a:p>
            <a:r>
              <a:rPr lang="en-US" dirty="0" err="1" smtClean="0"/>
              <a:t>Parshall</a:t>
            </a:r>
            <a:r>
              <a:rPr lang="en-US" dirty="0" smtClean="0"/>
              <a:t> Flume (Chin, 2006)</a:t>
            </a:r>
          </a:p>
          <a:p>
            <a:r>
              <a:rPr lang="en-US" dirty="0" smtClean="0"/>
              <a:t>Spillway (Chin, 2006)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657600"/>
            <a:ext cx="7239000" cy="25446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1040197.JPG"/>
          <p:cNvPicPr>
            <a:picLocks noChangeAspect="1"/>
          </p:cNvPicPr>
          <p:nvPr/>
        </p:nvPicPr>
        <p:blipFill>
          <a:blip r:embed="rId3" cstate="print"/>
          <a:srcRect l="9122"/>
          <a:stretch>
            <a:fillRect/>
          </a:stretch>
        </p:blipFill>
        <p:spPr>
          <a:xfrm>
            <a:off x="21442" y="76200"/>
            <a:ext cx="4550558" cy="2819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Picture 2" descr="P1040445.JPG"/>
          <p:cNvPicPr>
            <a:picLocks noChangeAspect="1"/>
          </p:cNvPicPr>
          <p:nvPr/>
        </p:nvPicPr>
        <p:blipFill>
          <a:blip r:embed="rId4" cstate="print"/>
          <a:srcRect r="7601"/>
          <a:stretch>
            <a:fillRect/>
          </a:stretch>
        </p:blipFill>
        <p:spPr>
          <a:xfrm>
            <a:off x="65823" y="4038600"/>
            <a:ext cx="4506177" cy="274594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Picture 3" descr="P1040520.JPG"/>
          <p:cNvPicPr>
            <a:picLocks noChangeAspect="1"/>
          </p:cNvPicPr>
          <p:nvPr/>
        </p:nvPicPr>
        <p:blipFill>
          <a:blip r:embed="rId5" cstate="print"/>
          <a:srcRect l="9122"/>
          <a:stretch>
            <a:fillRect/>
          </a:stretch>
        </p:blipFill>
        <p:spPr>
          <a:xfrm>
            <a:off x="4572000" y="4038600"/>
            <a:ext cx="4495800" cy="27432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 descr="P1030982.JPG"/>
          <p:cNvPicPr>
            <a:picLocks noChangeAspect="1"/>
          </p:cNvPicPr>
          <p:nvPr/>
        </p:nvPicPr>
        <p:blipFill>
          <a:blip r:embed="rId6" cstate="print"/>
          <a:srcRect r="9122"/>
          <a:stretch>
            <a:fillRect/>
          </a:stretch>
        </p:blipFill>
        <p:spPr>
          <a:xfrm>
            <a:off x="4572000" y="76200"/>
            <a:ext cx="4550571" cy="2819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667000" y="3048000"/>
            <a:ext cx="42514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PT 2 Location: “Drive-Thru”</a:t>
            </a:r>
          </a:p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Just downstream from the quarry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V="1">
            <a:off x="4792743" y="2133600"/>
            <a:ext cx="2827257" cy="91440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05000" y="6324600"/>
            <a:ext cx="5349541" cy="461665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Looking Northwest towards the quarry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676400" y="76200"/>
            <a:ext cx="5611344" cy="461665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Looking Southeast away from the quarry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685800" y="1447800"/>
          <a:ext cx="7696200" cy="144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828800" y="762000"/>
            <a:ext cx="5213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Cross-section at Drive Thru, upstream of culvert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219200" y="3048000"/>
            <a:ext cx="3240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Broad-Crested Weir (Chin, 2006)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104077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914400"/>
            <a:ext cx="5181600" cy="291756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04800" y="76200"/>
            <a:ext cx="47868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PT 3 Location: “LBJ”</a:t>
            </a:r>
          </a:p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Under bridge behind the LBJ Hospital</a:t>
            </a:r>
          </a:p>
        </p:txBody>
      </p:sp>
      <p:pic>
        <p:nvPicPr>
          <p:cNvPr id="8" name="Picture 7" descr="P104049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82514" y="0"/>
            <a:ext cx="3861486" cy="6858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 descr="P104073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897527"/>
            <a:ext cx="5181600" cy="296047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1" name="Straight Arrow Connector 10"/>
          <p:cNvCxnSpPr>
            <a:stCxn id="7" idx="2"/>
          </p:cNvCxnSpPr>
          <p:nvPr/>
        </p:nvCxnSpPr>
        <p:spPr>
          <a:xfrm>
            <a:off x="2698244" y="845641"/>
            <a:ext cx="1035556" cy="1364159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4763" y="6396335"/>
            <a:ext cx="4225837" cy="461665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Looking upstream from bridge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791200" y="6396335"/>
            <a:ext cx="3081293" cy="461665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Staff-Gage next to PT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1066800" y="2286000"/>
          <a:ext cx="7172325" cy="16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33600" y="1371600"/>
            <a:ext cx="4597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Cross-section at LBJ, downstream from Bridge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00200" y="4114800"/>
            <a:ext cx="400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Manning’s Equation (</a:t>
            </a:r>
            <a:r>
              <a:rPr lang="en-US" dirty="0" err="1" smtClean="0"/>
              <a:t>Strickler</a:t>
            </a:r>
            <a:r>
              <a:rPr lang="en-US" smtClean="0"/>
              <a:t> Equation):</a:t>
            </a:r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743200" y="4572000"/>
          <a:ext cx="2032000" cy="882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5" imgW="965160" imgH="419040" progId="Equation.3">
                  <p:embed/>
                </p:oleObj>
              </mc:Choice>
              <mc:Fallback>
                <p:oleObj name="Equation" r:id="rId5" imgW="96516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572000"/>
                        <a:ext cx="2032000" cy="8823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1414</TotalTime>
  <Words>122</Words>
  <Application>Microsoft Office PowerPoint</Application>
  <PresentationFormat>On-screen Show (4:3)</PresentationFormat>
  <Paragraphs>27</Paragraphs>
  <Slides>7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Consolas</vt:lpstr>
      <vt:lpstr>Corbel</vt:lpstr>
      <vt:lpstr>Wingdings</vt:lpstr>
      <vt:lpstr>Wingdings 2</vt:lpstr>
      <vt:lpstr>Wingdings 3</vt:lpstr>
      <vt:lpstr>Metro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Alex Messina</dc:creator>
  <cp:lastModifiedBy>Alex Messina</cp:lastModifiedBy>
  <cp:revision>22</cp:revision>
  <dcterms:created xsi:type="dcterms:W3CDTF">2012-09-28T00:45:41Z</dcterms:created>
  <dcterms:modified xsi:type="dcterms:W3CDTF">2014-05-21T17:21:06Z</dcterms:modified>
</cp:coreProperties>
</file>